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74" r:id="rId3"/>
    <p:sldId id="281" r:id="rId4"/>
    <p:sldId id="260" r:id="rId5"/>
    <p:sldId id="275" r:id="rId6"/>
    <p:sldId id="276" r:id="rId7"/>
    <p:sldId id="277" r:id="rId8"/>
    <p:sldId id="279" r:id="rId9"/>
    <p:sldId id="280"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4AB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01" autoAdjust="0"/>
  </p:normalViewPr>
  <p:slideViewPr>
    <p:cSldViewPr>
      <p:cViewPr>
        <p:scale>
          <a:sx n="150" d="100"/>
          <a:sy n="150" d="100"/>
        </p:scale>
        <p:origin x="-196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08BCE-6956-4B65-A762-1FACC176206B}" type="datetimeFigureOut">
              <a:rPr lang="en-US" smtClean="0"/>
              <a:pPr/>
              <a:t>15-07-01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76A1B6-860F-4D0B-B09E-A395F6DDADA2}" type="slidenum">
              <a:rPr lang="en-US" smtClean="0"/>
              <a:pPr/>
              <a:t>‹#›</a:t>
            </a:fld>
            <a:endParaRPr lang="en-US"/>
          </a:p>
        </p:txBody>
      </p:sp>
    </p:spTree>
    <p:extLst>
      <p:ext uri="{BB962C8B-B14F-4D97-AF65-F5344CB8AC3E}">
        <p14:creationId xmlns:p14="http://schemas.microsoft.com/office/powerpoint/2010/main" val="1121573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76A1B6-860F-4D0B-B09E-A395F6DDADA2}"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676A1B6-860F-4D0B-B09E-A395F6DDADA2}" type="slidenum">
              <a:rPr lang="en-US" smtClean="0"/>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15-07-01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15-07-01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15-07-01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15-07-01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15-07-01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15-07-01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15-07-01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15-07-01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15-07-01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15-07-01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15-07-01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15-07-01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lyph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981903"/>
          </a:xfrm>
          <a:prstGeom prst="rect">
            <a:avLst/>
          </a:prstGeom>
        </p:spPr>
      </p:pic>
      <p:sp>
        <p:nvSpPr>
          <p:cNvPr id="3" name="Subtitle 2"/>
          <p:cNvSpPr>
            <a:spLocks noGrp="1"/>
          </p:cNvSpPr>
          <p:nvPr>
            <p:ph type="subTitle" idx="1"/>
          </p:nvPr>
        </p:nvSpPr>
        <p:spPr>
          <a:xfrm>
            <a:off x="1371600" y="4572000"/>
            <a:ext cx="6400800" cy="1752600"/>
          </a:xfrm>
        </p:spPr>
        <p:txBody>
          <a:bodyPr/>
          <a:lstStyle/>
          <a:p>
            <a:r>
              <a:rPr lang="en-US" dirty="0" smtClean="0"/>
              <a:t>Flow and Feature Map</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3" name="Straight Arrow Connector 322"/>
          <p:cNvCxnSpPr/>
          <p:nvPr/>
        </p:nvCxnSpPr>
        <p:spPr>
          <a:xfrm>
            <a:off x="6477000" y="5791200"/>
            <a:ext cx="0" cy="304800"/>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0" y="0"/>
            <a:ext cx="9144000" cy="563562"/>
          </a:xfrm>
        </p:spPr>
        <p:txBody>
          <a:bodyPr>
            <a:normAutofit/>
          </a:bodyPr>
          <a:lstStyle/>
          <a:p>
            <a:r>
              <a:rPr lang="en-US" sz="2800" dirty="0" smtClean="0"/>
              <a:t>SCREEN FLOW</a:t>
            </a:r>
            <a:endParaRPr lang="en-US" sz="2800" dirty="0"/>
          </a:p>
        </p:txBody>
      </p:sp>
      <p:cxnSp>
        <p:nvCxnSpPr>
          <p:cNvPr id="94" name="Straight Arrow Connector 46"/>
          <p:cNvCxnSpPr>
            <a:stCxn id="328" idx="0"/>
          </p:cNvCxnSpPr>
          <p:nvPr/>
        </p:nvCxnSpPr>
        <p:spPr>
          <a:xfrm rot="16200000" flipV="1">
            <a:off x="6076950" y="1847850"/>
            <a:ext cx="685800" cy="3086100"/>
          </a:xfrm>
          <a:prstGeom prst="bentConnector2">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46"/>
          <p:cNvCxnSpPr>
            <a:stCxn id="284" idx="0"/>
            <a:endCxn id="296" idx="2"/>
          </p:cNvCxnSpPr>
          <p:nvPr/>
        </p:nvCxnSpPr>
        <p:spPr>
          <a:xfrm rot="5400000" flipH="1" flipV="1">
            <a:off x="4658457" y="3567679"/>
            <a:ext cx="727364" cy="3110079"/>
          </a:xfrm>
          <a:prstGeom prst="bentConnector3">
            <a:avLst>
              <a:gd name="adj1" fmla="val 50000"/>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239" idx="2"/>
            <a:endCxn id="228" idx="0"/>
          </p:cNvCxnSpPr>
          <p:nvPr/>
        </p:nvCxnSpPr>
        <p:spPr>
          <a:xfrm>
            <a:off x="1409700" y="3241964"/>
            <a:ext cx="0" cy="1406236"/>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5105400" y="5057001"/>
            <a:ext cx="609600" cy="276999"/>
          </a:xfrm>
          <a:prstGeom prst="rect">
            <a:avLst/>
          </a:prstGeom>
          <a:noFill/>
        </p:spPr>
        <p:txBody>
          <a:bodyPr wrap="square" rtlCol="0">
            <a:spAutoFit/>
          </a:bodyPr>
          <a:lstStyle/>
          <a:p>
            <a:pPr algn="ctr"/>
            <a:r>
              <a:rPr lang="en-US" sz="1200" dirty="0" smtClean="0">
                <a:solidFill>
                  <a:srgbClr val="74ABE5"/>
                </a:solidFill>
              </a:rPr>
              <a:t>2P</a:t>
            </a:r>
            <a:endParaRPr lang="en-US" sz="1200" dirty="0">
              <a:solidFill>
                <a:srgbClr val="74ABE5"/>
              </a:solidFill>
            </a:endParaRPr>
          </a:p>
        </p:txBody>
      </p:sp>
      <p:sp>
        <p:nvSpPr>
          <p:cNvPr id="124" name="Rounded Rectangle 123"/>
          <p:cNvSpPr/>
          <p:nvPr/>
        </p:nvSpPr>
        <p:spPr>
          <a:xfrm>
            <a:off x="693678" y="609600"/>
            <a:ext cx="1439922" cy="353095"/>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Splash Screen</a:t>
            </a:r>
            <a:endParaRPr lang="en-US" sz="1000" dirty="0">
              <a:solidFill>
                <a:srgbClr val="74ABE5"/>
              </a:solidFill>
            </a:endParaRPr>
          </a:p>
        </p:txBody>
      </p:sp>
      <p:cxnSp>
        <p:nvCxnSpPr>
          <p:cNvPr id="187" name="Straight Arrow Connector 186"/>
          <p:cNvCxnSpPr>
            <a:stCxn id="235" idx="2"/>
            <a:endCxn id="210" idx="0"/>
          </p:cNvCxnSpPr>
          <p:nvPr/>
        </p:nvCxnSpPr>
        <p:spPr>
          <a:xfrm flipH="1">
            <a:off x="3467100" y="962695"/>
            <a:ext cx="3939" cy="408905"/>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240" idx="2"/>
            <a:endCxn id="266" idx="0"/>
          </p:cNvCxnSpPr>
          <p:nvPr/>
        </p:nvCxnSpPr>
        <p:spPr>
          <a:xfrm>
            <a:off x="3467100" y="3241964"/>
            <a:ext cx="0" cy="263236"/>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endCxn id="289" idx="3"/>
          </p:cNvCxnSpPr>
          <p:nvPr/>
        </p:nvCxnSpPr>
        <p:spPr>
          <a:xfrm flipH="1">
            <a:off x="5715000" y="4572000"/>
            <a:ext cx="457200" cy="0"/>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46"/>
          <p:cNvCxnSpPr>
            <a:stCxn id="284" idx="2"/>
            <a:endCxn id="283" idx="2"/>
          </p:cNvCxnSpPr>
          <p:nvPr/>
        </p:nvCxnSpPr>
        <p:spPr>
          <a:xfrm rot="5400000">
            <a:off x="2438400" y="4762500"/>
            <a:ext cx="12700" cy="2057400"/>
          </a:xfrm>
          <a:prstGeom prst="bentConnector3">
            <a:avLst>
              <a:gd name="adj1" fmla="val 1800000"/>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391400" y="5486400"/>
            <a:ext cx="609600" cy="276999"/>
          </a:xfrm>
          <a:prstGeom prst="rect">
            <a:avLst/>
          </a:prstGeom>
          <a:noFill/>
        </p:spPr>
        <p:txBody>
          <a:bodyPr wrap="square" rtlCol="0">
            <a:spAutoFit/>
          </a:bodyPr>
          <a:lstStyle/>
          <a:p>
            <a:pPr algn="ctr"/>
            <a:r>
              <a:rPr lang="en-US" sz="1200" dirty="0" smtClean="0">
                <a:solidFill>
                  <a:srgbClr val="74ABE5"/>
                </a:solidFill>
              </a:rPr>
              <a:t>YES</a:t>
            </a:r>
            <a:endParaRPr lang="en-US" sz="1200" dirty="0">
              <a:solidFill>
                <a:srgbClr val="74ABE5"/>
              </a:solidFill>
            </a:endParaRPr>
          </a:p>
        </p:txBody>
      </p:sp>
      <p:sp>
        <p:nvSpPr>
          <p:cNvPr id="210" name="Rounded Rectangle 209"/>
          <p:cNvSpPr/>
          <p:nvPr/>
        </p:nvSpPr>
        <p:spPr>
          <a:xfrm>
            <a:off x="2743200" y="1371600"/>
            <a:ext cx="1447800" cy="346364"/>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Shop</a:t>
            </a:r>
          </a:p>
          <a:p>
            <a:pPr algn="ctr"/>
            <a:r>
              <a:rPr lang="en-US" sz="1000" dirty="0" smtClean="0">
                <a:solidFill>
                  <a:srgbClr val="74ABE5"/>
                </a:solidFill>
              </a:rPr>
              <a:t>530</a:t>
            </a:r>
          </a:p>
        </p:txBody>
      </p:sp>
      <p:sp>
        <p:nvSpPr>
          <p:cNvPr id="211" name="Rounded Rectangle 210"/>
          <p:cNvSpPr/>
          <p:nvPr/>
        </p:nvSpPr>
        <p:spPr>
          <a:xfrm>
            <a:off x="4343400" y="1371600"/>
            <a:ext cx="1196529" cy="346364"/>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Leaderboards</a:t>
            </a:r>
          </a:p>
          <a:p>
            <a:pPr algn="ctr"/>
            <a:r>
              <a:rPr lang="en-US" sz="1000" dirty="0" smtClean="0">
                <a:solidFill>
                  <a:srgbClr val="74ABE5"/>
                </a:solidFill>
              </a:rPr>
              <a:t>520</a:t>
            </a:r>
          </a:p>
        </p:txBody>
      </p:sp>
      <p:sp>
        <p:nvSpPr>
          <p:cNvPr id="212" name="Rounded Rectangle 211"/>
          <p:cNvSpPr/>
          <p:nvPr/>
        </p:nvSpPr>
        <p:spPr>
          <a:xfrm>
            <a:off x="7086600" y="1371600"/>
            <a:ext cx="1196529" cy="346364"/>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Options</a:t>
            </a:r>
          </a:p>
          <a:p>
            <a:pPr algn="ctr"/>
            <a:r>
              <a:rPr lang="en-US" sz="1000" dirty="0" smtClean="0">
                <a:solidFill>
                  <a:srgbClr val="74ABE5"/>
                </a:solidFill>
              </a:rPr>
              <a:t>500</a:t>
            </a:r>
          </a:p>
        </p:txBody>
      </p:sp>
      <p:cxnSp>
        <p:nvCxnSpPr>
          <p:cNvPr id="216" name="Straight Arrow Connector 46"/>
          <p:cNvCxnSpPr>
            <a:stCxn id="235" idx="2"/>
            <a:endCxn id="239" idx="0"/>
          </p:cNvCxnSpPr>
          <p:nvPr/>
        </p:nvCxnSpPr>
        <p:spPr>
          <a:xfrm rot="5400000">
            <a:off x="1473918" y="898478"/>
            <a:ext cx="1932905" cy="2061339"/>
          </a:xfrm>
          <a:prstGeom prst="bentConnector3">
            <a:avLst>
              <a:gd name="adj1" fmla="val 8387"/>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217" name="TextBox 216"/>
          <p:cNvSpPr txBox="1"/>
          <p:nvPr/>
        </p:nvSpPr>
        <p:spPr>
          <a:xfrm>
            <a:off x="2590800" y="2618601"/>
            <a:ext cx="609600" cy="276999"/>
          </a:xfrm>
          <a:prstGeom prst="rect">
            <a:avLst/>
          </a:prstGeom>
          <a:noFill/>
        </p:spPr>
        <p:txBody>
          <a:bodyPr wrap="square" rtlCol="0">
            <a:spAutoFit/>
          </a:bodyPr>
          <a:lstStyle/>
          <a:p>
            <a:pPr algn="ctr"/>
            <a:r>
              <a:rPr lang="en-US" sz="1200" dirty="0" smtClean="0">
                <a:solidFill>
                  <a:srgbClr val="74ABE5"/>
                </a:solidFill>
              </a:rPr>
              <a:t>2P</a:t>
            </a:r>
            <a:endParaRPr lang="en-US" sz="1200" dirty="0">
              <a:solidFill>
                <a:srgbClr val="74ABE5"/>
              </a:solidFill>
            </a:endParaRPr>
          </a:p>
        </p:txBody>
      </p:sp>
      <p:sp>
        <p:nvSpPr>
          <p:cNvPr id="218" name="TextBox 217"/>
          <p:cNvSpPr txBox="1"/>
          <p:nvPr/>
        </p:nvSpPr>
        <p:spPr>
          <a:xfrm>
            <a:off x="762000" y="2618601"/>
            <a:ext cx="457200" cy="276999"/>
          </a:xfrm>
          <a:prstGeom prst="rect">
            <a:avLst/>
          </a:prstGeom>
          <a:noFill/>
        </p:spPr>
        <p:txBody>
          <a:bodyPr wrap="square" rtlCol="0">
            <a:spAutoFit/>
          </a:bodyPr>
          <a:lstStyle/>
          <a:p>
            <a:r>
              <a:rPr lang="en-US" sz="1200" dirty="0" smtClean="0">
                <a:solidFill>
                  <a:srgbClr val="74ABE5"/>
                </a:solidFill>
              </a:rPr>
              <a:t>1P</a:t>
            </a:r>
            <a:endParaRPr lang="en-US" sz="1200" dirty="0">
              <a:solidFill>
                <a:srgbClr val="74ABE5"/>
              </a:solidFill>
            </a:endParaRPr>
          </a:p>
        </p:txBody>
      </p:sp>
      <p:sp>
        <p:nvSpPr>
          <p:cNvPr id="228" name="Rounded Rectangle 227"/>
          <p:cNvSpPr/>
          <p:nvPr/>
        </p:nvSpPr>
        <p:spPr>
          <a:xfrm>
            <a:off x="685800" y="4648200"/>
            <a:ext cx="1447800" cy="3810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Pre-game (1p)</a:t>
            </a:r>
          </a:p>
          <a:p>
            <a:pPr algn="ctr"/>
            <a:r>
              <a:rPr lang="en-US" sz="1000" dirty="0" smtClean="0">
                <a:solidFill>
                  <a:srgbClr val="74ABE5"/>
                </a:solidFill>
              </a:rPr>
              <a:t>210</a:t>
            </a:r>
          </a:p>
        </p:txBody>
      </p:sp>
      <p:sp>
        <p:nvSpPr>
          <p:cNvPr id="229" name="Rounded Rectangle 228"/>
          <p:cNvSpPr/>
          <p:nvPr/>
        </p:nvSpPr>
        <p:spPr>
          <a:xfrm>
            <a:off x="4876800" y="2103119"/>
            <a:ext cx="1447800" cy="33528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Social Connect</a:t>
            </a:r>
          </a:p>
          <a:p>
            <a:pPr algn="ctr"/>
            <a:r>
              <a:rPr lang="en-US" sz="1000" dirty="0" smtClean="0">
                <a:solidFill>
                  <a:srgbClr val="74ABE5"/>
                </a:solidFill>
              </a:rPr>
              <a:t>000</a:t>
            </a:r>
          </a:p>
        </p:txBody>
      </p:sp>
      <p:sp>
        <p:nvSpPr>
          <p:cNvPr id="230" name="Rounded Rectangle 229"/>
          <p:cNvSpPr/>
          <p:nvPr/>
        </p:nvSpPr>
        <p:spPr>
          <a:xfrm>
            <a:off x="6934200" y="2103120"/>
            <a:ext cx="1447800" cy="33528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Facebook Auth.</a:t>
            </a:r>
          </a:p>
          <a:p>
            <a:pPr algn="ctr"/>
            <a:r>
              <a:rPr lang="en-US" sz="1000" dirty="0" smtClean="0">
                <a:solidFill>
                  <a:srgbClr val="74ABE5"/>
                </a:solidFill>
              </a:rPr>
              <a:t>000</a:t>
            </a:r>
          </a:p>
        </p:txBody>
      </p:sp>
      <p:sp>
        <p:nvSpPr>
          <p:cNvPr id="235" name="Rounded Rectangle 234"/>
          <p:cNvSpPr/>
          <p:nvPr/>
        </p:nvSpPr>
        <p:spPr>
          <a:xfrm>
            <a:off x="2751078" y="609600"/>
            <a:ext cx="1439922" cy="353095"/>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Main Menu</a:t>
            </a:r>
          </a:p>
          <a:p>
            <a:pPr algn="ctr"/>
            <a:r>
              <a:rPr lang="en-US" sz="1000" dirty="0" smtClean="0">
                <a:solidFill>
                  <a:srgbClr val="74ABE5"/>
                </a:solidFill>
              </a:rPr>
              <a:t>100</a:t>
            </a:r>
            <a:endParaRPr lang="en-US" sz="1000" dirty="0">
              <a:solidFill>
                <a:srgbClr val="74ABE5"/>
              </a:solidFill>
            </a:endParaRPr>
          </a:p>
        </p:txBody>
      </p:sp>
      <p:sp>
        <p:nvSpPr>
          <p:cNvPr id="239" name="Rounded Rectangle 238"/>
          <p:cNvSpPr/>
          <p:nvPr/>
        </p:nvSpPr>
        <p:spPr>
          <a:xfrm>
            <a:off x="685800" y="2895600"/>
            <a:ext cx="1447800" cy="346364"/>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Level Select</a:t>
            </a:r>
          </a:p>
          <a:p>
            <a:pPr algn="ctr"/>
            <a:r>
              <a:rPr lang="en-US" sz="1000" dirty="0" smtClean="0">
                <a:solidFill>
                  <a:srgbClr val="74ABE5"/>
                </a:solidFill>
              </a:rPr>
              <a:t>200</a:t>
            </a:r>
          </a:p>
        </p:txBody>
      </p:sp>
      <p:sp>
        <p:nvSpPr>
          <p:cNvPr id="240" name="Rounded Rectangle 239"/>
          <p:cNvSpPr/>
          <p:nvPr/>
        </p:nvSpPr>
        <p:spPr>
          <a:xfrm>
            <a:off x="2743200" y="2895600"/>
            <a:ext cx="1447800" cy="346364"/>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Active Games List</a:t>
            </a:r>
          </a:p>
          <a:p>
            <a:pPr algn="ctr"/>
            <a:r>
              <a:rPr lang="en-US" sz="1000" dirty="0" smtClean="0">
                <a:solidFill>
                  <a:srgbClr val="74ABE5"/>
                </a:solidFill>
              </a:rPr>
              <a:t>300</a:t>
            </a:r>
          </a:p>
        </p:txBody>
      </p:sp>
      <p:cxnSp>
        <p:nvCxnSpPr>
          <p:cNvPr id="245" name="Straight Arrow Connector 46"/>
          <p:cNvCxnSpPr>
            <a:stCxn id="235" idx="2"/>
            <a:endCxn id="212" idx="0"/>
          </p:cNvCxnSpPr>
          <p:nvPr/>
        </p:nvCxnSpPr>
        <p:spPr>
          <a:xfrm rot="16200000" flipH="1">
            <a:off x="5373500" y="-939766"/>
            <a:ext cx="408905" cy="4213826"/>
          </a:xfrm>
          <a:prstGeom prst="bentConnector3">
            <a:avLst>
              <a:gd name="adj1" fmla="val 39647"/>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a:off x="4953000" y="1126066"/>
            <a:ext cx="1" cy="256505"/>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256" name="Straight Arrow Connector 46"/>
          <p:cNvCxnSpPr>
            <a:stCxn id="230" idx="2"/>
            <a:endCxn id="240" idx="0"/>
          </p:cNvCxnSpPr>
          <p:nvPr/>
        </p:nvCxnSpPr>
        <p:spPr>
          <a:xfrm rot="5400000">
            <a:off x="5334000" y="571500"/>
            <a:ext cx="457200" cy="4191000"/>
          </a:xfrm>
          <a:prstGeom prst="bentConnector3">
            <a:avLst>
              <a:gd name="adj1" fmla="val 50000"/>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a:off x="3471333" y="2514600"/>
            <a:ext cx="0" cy="372533"/>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a:off x="1447800" y="2243665"/>
            <a:ext cx="1600200" cy="0"/>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endCxn id="229" idx="1"/>
          </p:cNvCxnSpPr>
          <p:nvPr/>
        </p:nvCxnSpPr>
        <p:spPr>
          <a:xfrm flipV="1">
            <a:off x="3733800" y="2270759"/>
            <a:ext cx="1143000" cy="33866"/>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29" idx="3"/>
            <a:endCxn id="230" idx="1"/>
          </p:cNvCxnSpPr>
          <p:nvPr/>
        </p:nvCxnSpPr>
        <p:spPr>
          <a:xfrm>
            <a:off x="6324600" y="2270759"/>
            <a:ext cx="609600" cy="1"/>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266" name="Rounded Rectangle 265"/>
          <p:cNvSpPr/>
          <p:nvPr/>
        </p:nvSpPr>
        <p:spPr>
          <a:xfrm>
            <a:off x="2743200" y="3505200"/>
            <a:ext cx="1447800" cy="3810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Challenge Players</a:t>
            </a:r>
          </a:p>
          <a:p>
            <a:pPr algn="ctr"/>
            <a:r>
              <a:rPr lang="en-US" sz="1000" dirty="0" smtClean="0">
                <a:solidFill>
                  <a:srgbClr val="74ABE5"/>
                </a:solidFill>
              </a:rPr>
              <a:t>310</a:t>
            </a:r>
          </a:p>
        </p:txBody>
      </p:sp>
      <p:cxnSp>
        <p:nvCxnSpPr>
          <p:cNvPr id="278" name="Straight Arrow Connector 46"/>
          <p:cNvCxnSpPr>
            <a:stCxn id="80" idx="2"/>
            <a:endCxn id="283" idx="0"/>
          </p:cNvCxnSpPr>
          <p:nvPr/>
        </p:nvCxnSpPr>
        <p:spPr>
          <a:xfrm rot="5400000">
            <a:off x="1943100" y="4267200"/>
            <a:ext cx="685800" cy="1752600"/>
          </a:xfrm>
          <a:prstGeom prst="bentConnector3">
            <a:avLst>
              <a:gd name="adj1" fmla="val 50000"/>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283" name="Rounded Rectangle 282"/>
          <p:cNvSpPr/>
          <p:nvPr/>
        </p:nvSpPr>
        <p:spPr>
          <a:xfrm>
            <a:off x="685800" y="5486400"/>
            <a:ext cx="1447800" cy="3048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Watch Sequence</a:t>
            </a:r>
          </a:p>
          <a:p>
            <a:pPr algn="ctr"/>
            <a:r>
              <a:rPr lang="en-US" sz="1000" dirty="0" smtClean="0">
                <a:solidFill>
                  <a:srgbClr val="74ABE5"/>
                </a:solidFill>
              </a:rPr>
              <a:t>400</a:t>
            </a:r>
          </a:p>
        </p:txBody>
      </p:sp>
      <p:sp>
        <p:nvSpPr>
          <p:cNvPr id="284" name="Rounded Rectangle 283"/>
          <p:cNvSpPr/>
          <p:nvPr/>
        </p:nvSpPr>
        <p:spPr>
          <a:xfrm>
            <a:off x="2743200" y="5486400"/>
            <a:ext cx="1447800" cy="3048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Respond</a:t>
            </a:r>
          </a:p>
          <a:p>
            <a:pPr algn="ctr"/>
            <a:r>
              <a:rPr lang="en-US" sz="1000" dirty="0" smtClean="0">
                <a:solidFill>
                  <a:srgbClr val="74ABE5"/>
                </a:solidFill>
              </a:rPr>
              <a:t>410</a:t>
            </a:r>
          </a:p>
        </p:txBody>
      </p:sp>
      <p:cxnSp>
        <p:nvCxnSpPr>
          <p:cNvPr id="285" name="Straight Arrow Connector 284"/>
          <p:cNvCxnSpPr>
            <a:stCxn id="228" idx="2"/>
            <a:endCxn id="283" idx="0"/>
          </p:cNvCxnSpPr>
          <p:nvPr/>
        </p:nvCxnSpPr>
        <p:spPr>
          <a:xfrm>
            <a:off x="1409700" y="5029200"/>
            <a:ext cx="0" cy="457200"/>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a:stCxn id="283" idx="3"/>
            <a:endCxn id="284" idx="1"/>
          </p:cNvCxnSpPr>
          <p:nvPr/>
        </p:nvCxnSpPr>
        <p:spPr>
          <a:xfrm>
            <a:off x="2133600" y="5638800"/>
            <a:ext cx="609600" cy="0"/>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289" name="Rounded Rectangle 288"/>
          <p:cNvSpPr/>
          <p:nvPr/>
        </p:nvSpPr>
        <p:spPr>
          <a:xfrm>
            <a:off x="4267200" y="4419600"/>
            <a:ext cx="1447800" cy="3048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Fail</a:t>
            </a:r>
          </a:p>
          <a:p>
            <a:pPr algn="ctr"/>
            <a:r>
              <a:rPr lang="en-US" sz="1000" dirty="0" smtClean="0">
                <a:solidFill>
                  <a:srgbClr val="74ABE5"/>
                </a:solidFill>
              </a:rPr>
              <a:t>440</a:t>
            </a:r>
          </a:p>
        </p:txBody>
      </p:sp>
      <p:cxnSp>
        <p:nvCxnSpPr>
          <p:cNvPr id="290" name="Straight Arrow Connector 46"/>
          <p:cNvCxnSpPr>
            <a:stCxn id="284" idx="3"/>
            <a:endCxn id="294" idx="1"/>
          </p:cNvCxnSpPr>
          <p:nvPr/>
        </p:nvCxnSpPr>
        <p:spPr>
          <a:xfrm>
            <a:off x="4191000" y="5638800"/>
            <a:ext cx="1857042" cy="4619"/>
          </a:xfrm>
          <a:prstGeom prst="bentConnector3">
            <a:avLst>
              <a:gd name="adj1" fmla="val 50000"/>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294" name="Diamond 293"/>
          <p:cNvSpPr/>
          <p:nvPr/>
        </p:nvSpPr>
        <p:spPr>
          <a:xfrm>
            <a:off x="6048042" y="5435601"/>
            <a:ext cx="809958" cy="415636"/>
          </a:xfrm>
          <a:prstGeom prst="diamond">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600" dirty="0" smtClean="0"/>
              <a:t>WIN</a:t>
            </a:r>
            <a:endParaRPr lang="en-US" sz="600" dirty="0"/>
          </a:p>
        </p:txBody>
      </p:sp>
      <p:sp>
        <p:nvSpPr>
          <p:cNvPr id="295" name="Diamond 294"/>
          <p:cNvSpPr/>
          <p:nvPr/>
        </p:nvSpPr>
        <p:spPr>
          <a:xfrm>
            <a:off x="3048000" y="2057400"/>
            <a:ext cx="809958" cy="415636"/>
          </a:xfrm>
          <a:prstGeom prst="diamond">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600" dirty="0" smtClean="0"/>
              <a:t>NEW PLAYR</a:t>
            </a:r>
            <a:endParaRPr lang="en-US" sz="600" dirty="0"/>
          </a:p>
        </p:txBody>
      </p:sp>
      <p:sp>
        <p:nvSpPr>
          <p:cNvPr id="296" name="Diamond 295"/>
          <p:cNvSpPr/>
          <p:nvPr/>
        </p:nvSpPr>
        <p:spPr>
          <a:xfrm>
            <a:off x="6172200" y="4343400"/>
            <a:ext cx="809958" cy="415636"/>
          </a:xfrm>
          <a:prstGeom prst="diamond">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600" dirty="0" smtClean="0"/>
              <a:t>WIN</a:t>
            </a:r>
            <a:endParaRPr lang="en-US" sz="600" dirty="0"/>
          </a:p>
        </p:txBody>
      </p:sp>
      <p:sp>
        <p:nvSpPr>
          <p:cNvPr id="304" name="Rounded Rectangle 303"/>
          <p:cNvSpPr/>
          <p:nvPr/>
        </p:nvSpPr>
        <p:spPr>
          <a:xfrm>
            <a:off x="7239000" y="4419600"/>
            <a:ext cx="1447800" cy="3048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Success</a:t>
            </a:r>
          </a:p>
          <a:p>
            <a:pPr algn="ctr"/>
            <a:r>
              <a:rPr lang="en-US" sz="1000" dirty="0" smtClean="0">
                <a:solidFill>
                  <a:srgbClr val="74ABE5"/>
                </a:solidFill>
              </a:rPr>
              <a:t>450</a:t>
            </a:r>
          </a:p>
        </p:txBody>
      </p:sp>
      <p:cxnSp>
        <p:nvCxnSpPr>
          <p:cNvPr id="306" name="Straight Arrow Connector 305"/>
          <p:cNvCxnSpPr>
            <a:stCxn id="296" idx="3"/>
            <a:endCxn id="304" idx="1"/>
          </p:cNvCxnSpPr>
          <p:nvPr/>
        </p:nvCxnSpPr>
        <p:spPr>
          <a:xfrm>
            <a:off x="6982158" y="4551218"/>
            <a:ext cx="256842" cy="20782"/>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309" name="Straight Arrow Connector 46"/>
          <p:cNvCxnSpPr>
            <a:stCxn id="289" idx="0"/>
            <a:endCxn id="240" idx="3"/>
          </p:cNvCxnSpPr>
          <p:nvPr/>
        </p:nvCxnSpPr>
        <p:spPr>
          <a:xfrm rot="16200000" flipV="1">
            <a:off x="3915641" y="3344141"/>
            <a:ext cx="1350818" cy="800100"/>
          </a:xfrm>
          <a:prstGeom prst="bentConnector2">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318" name="TextBox 317"/>
          <p:cNvSpPr txBox="1"/>
          <p:nvPr/>
        </p:nvSpPr>
        <p:spPr>
          <a:xfrm>
            <a:off x="3657600" y="3962400"/>
            <a:ext cx="1066800" cy="276999"/>
          </a:xfrm>
          <a:prstGeom prst="rect">
            <a:avLst/>
          </a:prstGeom>
          <a:noFill/>
        </p:spPr>
        <p:txBody>
          <a:bodyPr wrap="square" rtlCol="0">
            <a:spAutoFit/>
          </a:bodyPr>
          <a:lstStyle/>
          <a:p>
            <a:pPr algn="ctr"/>
            <a:r>
              <a:rPr lang="en-US" sz="1200" dirty="0" smtClean="0">
                <a:solidFill>
                  <a:srgbClr val="74ABE5"/>
                </a:solidFill>
              </a:rPr>
              <a:t>Rematch</a:t>
            </a:r>
            <a:endParaRPr lang="en-US" sz="1200" dirty="0">
              <a:solidFill>
                <a:srgbClr val="74ABE5"/>
              </a:solidFill>
            </a:endParaRPr>
          </a:p>
        </p:txBody>
      </p:sp>
      <p:sp>
        <p:nvSpPr>
          <p:cNvPr id="320" name="Rounded Rectangle 319"/>
          <p:cNvSpPr/>
          <p:nvPr/>
        </p:nvSpPr>
        <p:spPr>
          <a:xfrm>
            <a:off x="5715000" y="6096000"/>
            <a:ext cx="1447800" cy="3048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Fail</a:t>
            </a:r>
          </a:p>
          <a:p>
            <a:pPr algn="ctr"/>
            <a:r>
              <a:rPr lang="en-US" sz="1000" dirty="0" smtClean="0">
                <a:solidFill>
                  <a:srgbClr val="74ABE5"/>
                </a:solidFill>
              </a:rPr>
              <a:t>420</a:t>
            </a:r>
          </a:p>
        </p:txBody>
      </p:sp>
      <p:cxnSp>
        <p:nvCxnSpPr>
          <p:cNvPr id="321" name="Straight Arrow Connector 46"/>
          <p:cNvCxnSpPr>
            <a:stCxn id="266" idx="2"/>
            <a:endCxn id="80" idx="0"/>
          </p:cNvCxnSpPr>
          <p:nvPr/>
        </p:nvCxnSpPr>
        <p:spPr>
          <a:xfrm rot="5400000">
            <a:off x="3048000" y="4000500"/>
            <a:ext cx="533400" cy="304800"/>
          </a:xfrm>
          <a:prstGeom prst="bentConnector3">
            <a:avLst>
              <a:gd name="adj1" fmla="val 50000"/>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325" name="Rounded Rectangle 324"/>
          <p:cNvSpPr/>
          <p:nvPr/>
        </p:nvSpPr>
        <p:spPr>
          <a:xfrm>
            <a:off x="7239000" y="5486400"/>
            <a:ext cx="1447800" cy="3048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Success</a:t>
            </a:r>
          </a:p>
          <a:p>
            <a:pPr algn="ctr"/>
            <a:r>
              <a:rPr lang="en-US" sz="1000" dirty="0" smtClean="0">
                <a:solidFill>
                  <a:srgbClr val="74ABE5"/>
                </a:solidFill>
              </a:rPr>
              <a:t>430</a:t>
            </a:r>
          </a:p>
        </p:txBody>
      </p:sp>
      <p:cxnSp>
        <p:nvCxnSpPr>
          <p:cNvPr id="326" name="Straight Arrow Connector 325"/>
          <p:cNvCxnSpPr>
            <a:endCxn id="325" idx="1"/>
          </p:cNvCxnSpPr>
          <p:nvPr/>
        </p:nvCxnSpPr>
        <p:spPr>
          <a:xfrm>
            <a:off x="6934200" y="5638800"/>
            <a:ext cx="304800" cy="0"/>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328" name="Rounded Rectangle 327"/>
          <p:cNvSpPr/>
          <p:nvPr/>
        </p:nvSpPr>
        <p:spPr>
          <a:xfrm>
            <a:off x="7239000" y="3733800"/>
            <a:ext cx="1447800" cy="3048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Add / Send Moves</a:t>
            </a:r>
          </a:p>
          <a:p>
            <a:pPr algn="ctr"/>
            <a:r>
              <a:rPr lang="en-US" sz="1000" dirty="0" smtClean="0">
                <a:solidFill>
                  <a:srgbClr val="74ABE5"/>
                </a:solidFill>
              </a:rPr>
              <a:t>460</a:t>
            </a:r>
          </a:p>
        </p:txBody>
      </p:sp>
      <p:cxnSp>
        <p:nvCxnSpPr>
          <p:cNvPr id="331" name="Straight Arrow Connector 330"/>
          <p:cNvCxnSpPr>
            <a:stCxn id="304" idx="0"/>
            <a:endCxn id="328" idx="2"/>
          </p:cNvCxnSpPr>
          <p:nvPr/>
        </p:nvCxnSpPr>
        <p:spPr>
          <a:xfrm flipV="1">
            <a:off x="7962900" y="4038600"/>
            <a:ext cx="0" cy="381000"/>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336" name="Straight Arrow Connector 46"/>
          <p:cNvCxnSpPr>
            <a:stCxn id="320" idx="1"/>
            <a:endCxn id="228" idx="1"/>
          </p:cNvCxnSpPr>
          <p:nvPr/>
        </p:nvCxnSpPr>
        <p:spPr>
          <a:xfrm rot="10800000">
            <a:off x="685800" y="4838700"/>
            <a:ext cx="5029200" cy="1409700"/>
          </a:xfrm>
          <a:prstGeom prst="bentConnector3">
            <a:avLst>
              <a:gd name="adj1" fmla="val 104545"/>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341" name="TextBox 340"/>
          <p:cNvSpPr txBox="1"/>
          <p:nvPr/>
        </p:nvSpPr>
        <p:spPr>
          <a:xfrm>
            <a:off x="5105400" y="5361801"/>
            <a:ext cx="609600" cy="276999"/>
          </a:xfrm>
          <a:prstGeom prst="rect">
            <a:avLst/>
          </a:prstGeom>
          <a:noFill/>
        </p:spPr>
        <p:txBody>
          <a:bodyPr wrap="square" rtlCol="0">
            <a:spAutoFit/>
          </a:bodyPr>
          <a:lstStyle/>
          <a:p>
            <a:pPr algn="ctr"/>
            <a:r>
              <a:rPr lang="en-US" sz="1200" dirty="0" smtClean="0">
                <a:solidFill>
                  <a:srgbClr val="74ABE5"/>
                </a:solidFill>
              </a:rPr>
              <a:t>1P</a:t>
            </a:r>
            <a:endParaRPr lang="en-US" sz="1200" dirty="0">
              <a:solidFill>
                <a:srgbClr val="74ABE5"/>
              </a:solidFill>
            </a:endParaRPr>
          </a:p>
        </p:txBody>
      </p:sp>
      <p:cxnSp>
        <p:nvCxnSpPr>
          <p:cNvPr id="343" name="Straight Arrow Connector 46"/>
          <p:cNvCxnSpPr>
            <a:stCxn id="325" idx="2"/>
            <a:endCxn id="228" idx="1"/>
          </p:cNvCxnSpPr>
          <p:nvPr/>
        </p:nvCxnSpPr>
        <p:spPr>
          <a:xfrm rot="5400000" flipH="1">
            <a:off x="3848100" y="1676400"/>
            <a:ext cx="952500" cy="7277100"/>
          </a:xfrm>
          <a:prstGeom prst="bentConnector4">
            <a:avLst>
              <a:gd name="adj1" fmla="val -24000"/>
              <a:gd name="adj2" fmla="val 10314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348" name="TextBox 347"/>
          <p:cNvSpPr txBox="1"/>
          <p:nvPr/>
        </p:nvSpPr>
        <p:spPr>
          <a:xfrm>
            <a:off x="4800600" y="5971401"/>
            <a:ext cx="609600" cy="276999"/>
          </a:xfrm>
          <a:prstGeom prst="rect">
            <a:avLst/>
          </a:prstGeom>
          <a:noFill/>
        </p:spPr>
        <p:txBody>
          <a:bodyPr wrap="square" rtlCol="0">
            <a:spAutoFit/>
          </a:bodyPr>
          <a:lstStyle/>
          <a:p>
            <a:pPr algn="ctr"/>
            <a:r>
              <a:rPr lang="en-US" sz="1200" dirty="0" smtClean="0">
                <a:solidFill>
                  <a:srgbClr val="74ABE5"/>
                </a:solidFill>
              </a:rPr>
              <a:t>Replay</a:t>
            </a:r>
            <a:endParaRPr lang="en-US" sz="1200" dirty="0">
              <a:solidFill>
                <a:srgbClr val="74ABE5"/>
              </a:solidFill>
            </a:endParaRPr>
          </a:p>
        </p:txBody>
      </p:sp>
      <p:sp>
        <p:nvSpPr>
          <p:cNvPr id="62" name="Rounded Rectangle 61"/>
          <p:cNvSpPr/>
          <p:nvPr/>
        </p:nvSpPr>
        <p:spPr>
          <a:xfrm>
            <a:off x="5715000" y="1371600"/>
            <a:ext cx="1196529" cy="346364"/>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Achievements</a:t>
            </a:r>
          </a:p>
          <a:p>
            <a:pPr algn="ctr"/>
            <a:r>
              <a:rPr lang="en-US" sz="1000" dirty="0" smtClean="0">
                <a:solidFill>
                  <a:srgbClr val="74ABE5"/>
                </a:solidFill>
              </a:rPr>
              <a:t>510</a:t>
            </a:r>
          </a:p>
        </p:txBody>
      </p:sp>
      <p:cxnSp>
        <p:nvCxnSpPr>
          <p:cNvPr id="64" name="Straight Arrow Connector 63"/>
          <p:cNvCxnSpPr/>
          <p:nvPr/>
        </p:nvCxnSpPr>
        <p:spPr>
          <a:xfrm>
            <a:off x="6324600" y="1126066"/>
            <a:ext cx="1" cy="256505"/>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3962400" y="457200"/>
            <a:ext cx="315636" cy="315636"/>
          </a:xfrm>
          <a:prstGeom prst="ellipse">
            <a:avLst/>
          </a:prstGeom>
          <a:solidFill>
            <a:schemeClr val="accent3"/>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
        <p:nvSpPr>
          <p:cNvPr id="65" name="Oval 64"/>
          <p:cNvSpPr/>
          <p:nvPr/>
        </p:nvSpPr>
        <p:spPr>
          <a:xfrm>
            <a:off x="5334000" y="12192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
        <p:nvSpPr>
          <p:cNvPr id="67" name="Oval 66"/>
          <p:cNvSpPr/>
          <p:nvPr/>
        </p:nvSpPr>
        <p:spPr>
          <a:xfrm>
            <a:off x="8077200" y="12192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
        <p:nvSpPr>
          <p:cNvPr id="68" name="Oval 67"/>
          <p:cNvSpPr/>
          <p:nvPr/>
        </p:nvSpPr>
        <p:spPr>
          <a:xfrm>
            <a:off x="6096000" y="1905000"/>
            <a:ext cx="315636" cy="315636"/>
          </a:xfrm>
          <a:prstGeom prst="ellipse">
            <a:avLst/>
          </a:prstGeom>
          <a:solidFill>
            <a:schemeClr val="accent3"/>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
        <p:nvSpPr>
          <p:cNvPr id="69" name="Oval 68"/>
          <p:cNvSpPr/>
          <p:nvPr/>
        </p:nvSpPr>
        <p:spPr>
          <a:xfrm>
            <a:off x="1905000" y="27432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
        <p:nvSpPr>
          <p:cNvPr id="70" name="Oval 69"/>
          <p:cNvSpPr/>
          <p:nvPr/>
        </p:nvSpPr>
        <p:spPr>
          <a:xfrm>
            <a:off x="3962400" y="2743200"/>
            <a:ext cx="315636" cy="315636"/>
          </a:xfrm>
          <a:prstGeom prst="ellipse">
            <a:avLst/>
          </a:prstGeom>
          <a:solidFill>
            <a:schemeClr val="accent3"/>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
        <p:nvSpPr>
          <p:cNvPr id="71" name="Oval 70"/>
          <p:cNvSpPr/>
          <p:nvPr/>
        </p:nvSpPr>
        <p:spPr>
          <a:xfrm>
            <a:off x="3962400" y="33528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
        <p:nvSpPr>
          <p:cNvPr id="72" name="Oval 71"/>
          <p:cNvSpPr/>
          <p:nvPr/>
        </p:nvSpPr>
        <p:spPr>
          <a:xfrm>
            <a:off x="1905000" y="45720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
        <p:nvSpPr>
          <p:cNvPr id="73" name="Oval 72"/>
          <p:cNvSpPr/>
          <p:nvPr/>
        </p:nvSpPr>
        <p:spPr>
          <a:xfrm>
            <a:off x="1905000" y="53340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a:t>
            </a:r>
          </a:p>
        </p:txBody>
      </p:sp>
      <p:sp>
        <p:nvSpPr>
          <p:cNvPr id="74" name="Oval 73"/>
          <p:cNvSpPr/>
          <p:nvPr/>
        </p:nvSpPr>
        <p:spPr>
          <a:xfrm>
            <a:off x="6934200" y="59436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a:t>
            </a:r>
          </a:p>
        </p:txBody>
      </p:sp>
      <p:sp>
        <p:nvSpPr>
          <p:cNvPr id="75" name="Oval 74"/>
          <p:cNvSpPr/>
          <p:nvPr/>
        </p:nvSpPr>
        <p:spPr>
          <a:xfrm>
            <a:off x="5486400" y="42672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a:t>
            </a:r>
          </a:p>
        </p:txBody>
      </p:sp>
      <p:sp>
        <p:nvSpPr>
          <p:cNvPr id="76" name="Oval 75"/>
          <p:cNvSpPr/>
          <p:nvPr/>
        </p:nvSpPr>
        <p:spPr>
          <a:xfrm>
            <a:off x="8458200" y="53340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a:t>
            </a:r>
          </a:p>
        </p:txBody>
      </p:sp>
      <p:sp>
        <p:nvSpPr>
          <p:cNvPr id="77" name="Oval 76"/>
          <p:cNvSpPr/>
          <p:nvPr/>
        </p:nvSpPr>
        <p:spPr>
          <a:xfrm>
            <a:off x="8458200" y="42672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a:t>
            </a:r>
          </a:p>
        </p:txBody>
      </p:sp>
      <p:sp>
        <p:nvSpPr>
          <p:cNvPr id="80" name="Rounded Rectangle 79"/>
          <p:cNvSpPr/>
          <p:nvPr/>
        </p:nvSpPr>
        <p:spPr>
          <a:xfrm>
            <a:off x="2438400" y="4419600"/>
            <a:ext cx="1447800" cy="3810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Pre-game (2p)</a:t>
            </a:r>
          </a:p>
          <a:p>
            <a:pPr algn="ctr"/>
            <a:r>
              <a:rPr lang="en-US" sz="1000" dirty="0" smtClean="0">
                <a:solidFill>
                  <a:srgbClr val="74ABE5"/>
                </a:solidFill>
              </a:rPr>
              <a:t>320</a:t>
            </a:r>
          </a:p>
        </p:txBody>
      </p:sp>
      <p:cxnSp>
        <p:nvCxnSpPr>
          <p:cNvPr id="84" name="Straight Arrow Connector 83"/>
          <p:cNvCxnSpPr>
            <a:stCxn id="289" idx="1"/>
            <a:endCxn id="80" idx="3"/>
          </p:cNvCxnSpPr>
          <p:nvPr/>
        </p:nvCxnSpPr>
        <p:spPr>
          <a:xfrm flipH="1">
            <a:off x="3886200" y="4572000"/>
            <a:ext cx="381000" cy="38100"/>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3657600" y="42672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
        <p:nvSpPr>
          <p:cNvPr id="79" name="Oval 78"/>
          <p:cNvSpPr/>
          <p:nvPr/>
        </p:nvSpPr>
        <p:spPr>
          <a:xfrm>
            <a:off x="3962400" y="53340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a:t>
            </a:r>
          </a:p>
        </p:txBody>
      </p:sp>
      <p:sp>
        <p:nvSpPr>
          <p:cNvPr id="81" name="Oval 80"/>
          <p:cNvSpPr/>
          <p:nvPr/>
        </p:nvSpPr>
        <p:spPr>
          <a:xfrm>
            <a:off x="8458200" y="3581400"/>
            <a:ext cx="315636" cy="315636"/>
          </a:xfrm>
          <a:prstGeom prst="ellipse">
            <a:avLst/>
          </a:prstGeom>
          <a:solidFill>
            <a:srgbClr val="9BBB59"/>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t>√</a:t>
            </a:r>
          </a:p>
        </p:txBody>
      </p:sp>
      <p:sp>
        <p:nvSpPr>
          <p:cNvPr id="82" name="Oval 81"/>
          <p:cNvSpPr/>
          <p:nvPr/>
        </p:nvSpPr>
        <p:spPr>
          <a:xfrm>
            <a:off x="3962400" y="1219200"/>
            <a:ext cx="315636" cy="315636"/>
          </a:xfrm>
          <a:prstGeom prst="ellipse">
            <a:avLst/>
          </a:prstGeom>
          <a:solidFill>
            <a:schemeClr val="accent3"/>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
        <p:nvSpPr>
          <p:cNvPr id="83" name="Oval 82"/>
          <p:cNvSpPr/>
          <p:nvPr/>
        </p:nvSpPr>
        <p:spPr>
          <a:xfrm>
            <a:off x="1905000" y="533400"/>
            <a:ext cx="315636" cy="315636"/>
          </a:xfrm>
          <a:prstGeom prst="ellipse">
            <a:avLst/>
          </a:prstGeom>
          <a:solidFill>
            <a:schemeClr val="accent3"/>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
        <p:nvSpPr>
          <p:cNvPr id="85" name="Oval 84"/>
          <p:cNvSpPr/>
          <p:nvPr/>
        </p:nvSpPr>
        <p:spPr>
          <a:xfrm>
            <a:off x="8153400" y="1905000"/>
            <a:ext cx="315636" cy="315636"/>
          </a:xfrm>
          <a:prstGeom prst="ellipse">
            <a:avLst/>
          </a:prstGeom>
          <a:solidFill>
            <a:schemeClr val="accent3"/>
          </a:solidFill>
          <a:ln w="38100" cmpd="sng">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t>
            </a:r>
            <a:endParaRPr lang="en-US" sz="1400" b="1" dirty="0"/>
          </a:p>
        </p:txBody>
      </p:sp>
    </p:spTree>
    <p:extLst>
      <p:ext uri="{BB962C8B-B14F-4D97-AF65-F5344CB8AC3E}">
        <p14:creationId xmlns:p14="http://schemas.microsoft.com/office/powerpoint/2010/main" val="19435556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3562"/>
          </a:xfrm>
        </p:spPr>
        <p:txBody>
          <a:bodyPr>
            <a:normAutofit/>
          </a:bodyPr>
          <a:lstStyle/>
          <a:p>
            <a:r>
              <a:rPr lang="en-US" sz="2800" dirty="0" smtClean="0"/>
              <a:t>1P Flow</a:t>
            </a:r>
            <a:endParaRPr lang="en-US" sz="2800" dirty="0"/>
          </a:p>
        </p:txBody>
      </p:sp>
      <p:sp>
        <p:nvSpPr>
          <p:cNvPr id="239" name="Rounded Rectangle 238"/>
          <p:cNvSpPr/>
          <p:nvPr/>
        </p:nvSpPr>
        <p:spPr>
          <a:xfrm>
            <a:off x="3886200" y="1371600"/>
            <a:ext cx="1447800" cy="346364"/>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Level Select</a:t>
            </a:r>
          </a:p>
        </p:txBody>
      </p:sp>
      <p:cxnSp>
        <p:nvCxnSpPr>
          <p:cNvPr id="257" name="Straight Arrow Connector 256"/>
          <p:cNvCxnSpPr/>
          <p:nvPr/>
        </p:nvCxnSpPr>
        <p:spPr>
          <a:xfrm>
            <a:off x="4648200" y="990600"/>
            <a:ext cx="0" cy="372533"/>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283" name="Rounded Rectangle 282"/>
          <p:cNvSpPr/>
          <p:nvPr/>
        </p:nvSpPr>
        <p:spPr>
          <a:xfrm>
            <a:off x="1912620" y="3276600"/>
            <a:ext cx="1592580" cy="368808"/>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rgbClr val="74ABE5"/>
                </a:solidFill>
              </a:rPr>
              <a:t>3,2,1</a:t>
            </a:r>
          </a:p>
          <a:p>
            <a:pPr algn="ctr"/>
            <a:r>
              <a:rPr lang="en-US" sz="1000" dirty="0">
                <a:solidFill>
                  <a:srgbClr val="74ABE5"/>
                </a:solidFill>
              </a:rPr>
              <a:t>Watch Sequence</a:t>
            </a:r>
          </a:p>
        </p:txBody>
      </p:sp>
      <p:sp>
        <p:nvSpPr>
          <p:cNvPr id="284" name="Rounded Rectangle 283"/>
          <p:cNvSpPr/>
          <p:nvPr/>
        </p:nvSpPr>
        <p:spPr>
          <a:xfrm>
            <a:off x="457200" y="3866388"/>
            <a:ext cx="1592580" cy="368808"/>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Tutorial Text</a:t>
            </a:r>
          </a:p>
        </p:txBody>
      </p:sp>
      <p:sp>
        <p:nvSpPr>
          <p:cNvPr id="296" name="Diamond 295"/>
          <p:cNvSpPr/>
          <p:nvPr/>
        </p:nvSpPr>
        <p:spPr>
          <a:xfrm>
            <a:off x="2286000" y="5181600"/>
            <a:ext cx="809958" cy="415636"/>
          </a:xfrm>
          <a:prstGeom prst="diamond">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600" dirty="0" smtClean="0"/>
              <a:t>WIN</a:t>
            </a:r>
            <a:endParaRPr lang="en-US" sz="600" dirty="0"/>
          </a:p>
        </p:txBody>
      </p:sp>
      <p:sp>
        <p:nvSpPr>
          <p:cNvPr id="304" name="Rounded Rectangle 303"/>
          <p:cNvSpPr/>
          <p:nvPr/>
        </p:nvSpPr>
        <p:spPr>
          <a:xfrm>
            <a:off x="1905000" y="5928360"/>
            <a:ext cx="1592580" cy="33528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Success</a:t>
            </a:r>
          </a:p>
        </p:txBody>
      </p:sp>
      <p:sp>
        <p:nvSpPr>
          <p:cNvPr id="320" name="Rounded Rectangle 319"/>
          <p:cNvSpPr/>
          <p:nvPr/>
        </p:nvSpPr>
        <p:spPr>
          <a:xfrm>
            <a:off x="457200" y="5257800"/>
            <a:ext cx="1600200" cy="3048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Fail</a:t>
            </a:r>
          </a:p>
        </p:txBody>
      </p:sp>
      <p:sp>
        <p:nvSpPr>
          <p:cNvPr id="86" name="Rounded Rectangle 85"/>
          <p:cNvSpPr/>
          <p:nvPr/>
        </p:nvSpPr>
        <p:spPr>
          <a:xfrm>
            <a:off x="3886200" y="609600"/>
            <a:ext cx="1439922" cy="353095"/>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Main Menu</a:t>
            </a:r>
          </a:p>
        </p:txBody>
      </p:sp>
      <p:sp>
        <p:nvSpPr>
          <p:cNvPr id="87" name="Diamond 86"/>
          <p:cNvSpPr/>
          <p:nvPr/>
        </p:nvSpPr>
        <p:spPr>
          <a:xfrm>
            <a:off x="4086558" y="1981200"/>
            <a:ext cx="1171242" cy="415636"/>
          </a:xfrm>
          <a:prstGeom prst="diamond">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600" dirty="0" smtClean="0"/>
              <a:t>LVL 1</a:t>
            </a:r>
          </a:p>
          <a:p>
            <a:pPr algn="ctr"/>
            <a:r>
              <a:rPr lang="en-US" sz="600" dirty="0" smtClean="0"/>
              <a:t>SELECTED</a:t>
            </a:r>
            <a:endParaRPr lang="en-US" sz="600" dirty="0"/>
          </a:p>
        </p:txBody>
      </p:sp>
      <p:sp>
        <p:nvSpPr>
          <p:cNvPr id="88" name="Rounded Rectangle 87"/>
          <p:cNvSpPr/>
          <p:nvPr/>
        </p:nvSpPr>
        <p:spPr>
          <a:xfrm>
            <a:off x="1912620" y="2057400"/>
            <a:ext cx="1592580" cy="346364"/>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Pre-game</a:t>
            </a:r>
          </a:p>
        </p:txBody>
      </p:sp>
      <p:cxnSp>
        <p:nvCxnSpPr>
          <p:cNvPr id="89" name="Straight Arrow Connector 88"/>
          <p:cNvCxnSpPr>
            <a:endCxn id="87" idx="0"/>
          </p:cNvCxnSpPr>
          <p:nvPr/>
        </p:nvCxnSpPr>
        <p:spPr>
          <a:xfrm>
            <a:off x="4648200" y="1752600"/>
            <a:ext cx="23979" cy="228600"/>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457200" y="2667000"/>
            <a:ext cx="1592580" cy="3810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Tutorial Text</a:t>
            </a:r>
          </a:p>
        </p:txBody>
      </p:sp>
      <p:sp>
        <p:nvSpPr>
          <p:cNvPr id="102" name="Rounded Rectangle 101"/>
          <p:cNvSpPr/>
          <p:nvPr/>
        </p:nvSpPr>
        <p:spPr>
          <a:xfrm>
            <a:off x="1912620" y="4507992"/>
            <a:ext cx="1592580" cy="368808"/>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Respond with Sequence</a:t>
            </a:r>
          </a:p>
        </p:txBody>
      </p:sp>
      <p:cxnSp>
        <p:nvCxnSpPr>
          <p:cNvPr id="105" name="Straight Arrow Connector 104"/>
          <p:cNvCxnSpPr>
            <a:stCxn id="88" idx="2"/>
            <a:endCxn id="283" idx="0"/>
          </p:cNvCxnSpPr>
          <p:nvPr/>
        </p:nvCxnSpPr>
        <p:spPr>
          <a:xfrm>
            <a:off x="2708910" y="2403764"/>
            <a:ext cx="0" cy="872836"/>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283" idx="2"/>
            <a:endCxn id="102" idx="0"/>
          </p:cNvCxnSpPr>
          <p:nvPr/>
        </p:nvCxnSpPr>
        <p:spPr>
          <a:xfrm>
            <a:off x="2708910" y="3645408"/>
            <a:ext cx="0" cy="862584"/>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2" idx="2"/>
            <a:endCxn id="296" idx="0"/>
          </p:cNvCxnSpPr>
          <p:nvPr/>
        </p:nvCxnSpPr>
        <p:spPr>
          <a:xfrm flipH="1">
            <a:off x="2690979" y="4876800"/>
            <a:ext cx="17931" cy="304800"/>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296" idx="2"/>
            <a:endCxn id="304" idx="0"/>
          </p:cNvCxnSpPr>
          <p:nvPr/>
        </p:nvCxnSpPr>
        <p:spPr>
          <a:xfrm>
            <a:off x="2690979" y="5597236"/>
            <a:ext cx="10311" cy="331124"/>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296" idx="1"/>
            <a:endCxn id="320" idx="3"/>
          </p:cNvCxnSpPr>
          <p:nvPr/>
        </p:nvCxnSpPr>
        <p:spPr>
          <a:xfrm flipH="1">
            <a:off x="2057400" y="5389418"/>
            <a:ext cx="228600" cy="20782"/>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46"/>
          <p:cNvCxnSpPr>
            <a:stCxn id="320" idx="1"/>
            <a:endCxn id="88" idx="0"/>
          </p:cNvCxnSpPr>
          <p:nvPr/>
        </p:nvCxnSpPr>
        <p:spPr>
          <a:xfrm rot="10800000" flipH="1">
            <a:off x="457200" y="2057400"/>
            <a:ext cx="2251710" cy="3352800"/>
          </a:xfrm>
          <a:prstGeom prst="bentConnector4">
            <a:avLst>
              <a:gd name="adj1" fmla="val -10152"/>
              <a:gd name="adj2" fmla="val 106818"/>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87" idx="1"/>
            <a:endCxn id="88" idx="3"/>
          </p:cNvCxnSpPr>
          <p:nvPr/>
        </p:nvCxnSpPr>
        <p:spPr>
          <a:xfrm flipH="1">
            <a:off x="3505200" y="2189018"/>
            <a:ext cx="581358" cy="41564"/>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7" idx="3"/>
          </p:cNvCxnSpPr>
          <p:nvPr/>
        </p:nvCxnSpPr>
        <p:spPr>
          <a:xfrm>
            <a:off x="5257800" y="2189018"/>
            <a:ext cx="685800" cy="41564"/>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
        <p:nvSpPr>
          <p:cNvPr id="131" name="Rounded Rectangle 130"/>
          <p:cNvSpPr/>
          <p:nvPr/>
        </p:nvSpPr>
        <p:spPr>
          <a:xfrm>
            <a:off x="3886200" y="6248400"/>
            <a:ext cx="1592580" cy="33528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Next Level</a:t>
            </a:r>
          </a:p>
        </p:txBody>
      </p:sp>
      <p:sp>
        <p:nvSpPr>
          <p:cNvPr id="132" name="Rounded Rectangle 131"/>
          <p:cNvSpPr/>
          <p:nvPr/>
        </p:nvSpPr>
        <p:spPr>
          <a:xfrm>
            <a:off x="5798820" y="3276600"/>
            <a:ext cx="1592580" cy="368808"/>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3,2,1</a:t>
            </a:r>
          </a:p>
          <a:p>
            <a:pPr algn="ctr"/>
            <a:r>
              <a:rPr lang="en-US" sz="1000" dirty="0" smtClean="0">
                <a:solidFill>
                  <a:srgbClr val="74ABE5"/>
                </a:solidFill>
              </a:rPr>
              <a:t>Watch Sequence</a:t>
            </a:r>
          </a:p>
        </p:txBody>
      </p:sp>
      <p:sp>
        <p:nvSpPr>
          <p:cNvPr id="133" name="Diamond 132"/>
          <p:cNvSpPr/>
          <p:nvPr/>
        </p:nvSpPr>
        <p:spPr>
          <a:xfrm>
            <a:off x="6172200" y="5181600"/>
            <a:ext cx="809958" cy="415636"/>
          </a:xfrm>
          <a:prstGeom prst="diamond">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600" dirty="0" smtClean="0"/>
              <a:t>WIN</a:t>
            </a:r>
            <a:endParaRPr lang="en-US" sz="600" dirty="0"/>
          </a:p>
        </p:txBody>
      </p:sp>
      <p:sp>
        <p:nvSpPr>
          <p:cNvPr id="134" name="Rounded Rectangle 133"/>
          <p:cNvSpPr/>
          <p:nvPr/>
        </p:nvSpPr>
        <p:spPr>
          <a:xfrm>
            <a:off x="5791200" y="5928360"/>
            <a:ext cx="1592580" cy="33528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Success</a:t>
            </a:r>
          </a:p>
        </p:txBody>
      </p:sp>
      <p:sp>
        <p:nvSpPr>
          <p:cNvPr id="135" name="Rounded Rectangle 134"/>
          <p:cNvSpPr/>
          <p:nvPr/>
        </p:nvSpPr>
        <p:spPr>
          <a:xfrm>
            <a:off x="7322820" y="5257800"/>
            <a:ext cx="1600200" cy="304800"/>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Fail</a:t>
            </a:r>
          </a:p>
        </p:txBody>
      </p:sp>
      <p:sp>
        <p:nvSpPr>
          <p:cNvPr id="136" name="Rounded Rectangle 135"/>
          <p:cNvSpPr/>
          <p:nvPr/>
        </p:nvSpPr>
        <p:spPr>
          <a:xfrm>
            <a:off x="5798820" y="2057400"/>
            <a:ext cx="1592580" cy="346364"/>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Pre-game</a:t>
            </a:r>
          </a:p>
        </p:txBody>
      </p:sp>
      <p:sp>
        <p:nvSpPr>
          <p:cNvPr id="137" name="Rounded Rectangle 136"/>
          <p:cNvSpPr/>
          <p:nvPr/>
        </p:nvSpPr>
        <p:spPr>
          <a:xfrm>
            <a:off x="5798820" y="4507992"/>
            <a:ext cx="1592580" cy="368808"/>
          </a:xfrm>
          <a:prstGeom prst="roundRect">
            <a:avLst/>
          </a:prstGeom>
          <a:solidFill>
            <a:schemeClr val="tx1"/>
          </a:solidFill>
          <a:ln w="28575" cmpd="sng">
            <a:solidFill>
              <a:srgbClr val="74ABE5"/>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smtClean="0">
                <a:solidFill>
                  <a:srgbClr val="74ABE5"/>
                </a:solidFill>
              </a:rPr>
              <a:t>Respond with Sequence</a:t>
            </a:r>
          </a:p>
        </p:txBody>
      </p:sp>
      <p:cxnSp>
        <p:nvCxnSpPr>
          <p:cNvPr id="138" name="Straight Arrow Connector 137"/>
          <p:cNvCxnSpPr>
            <a:stCxn id="136" idx="2"/>
            <a:endCxn id="132" idx="0"/>
          </p:cNvCxnSpPr>
          <p:nvPr/>
        </p:nvCxnSpPr>
        <p:spPr>
          <a:xfrm>
            <a:off x="6595110" y="2403764"/>
            <a:ext cx="0" cy="872836"/>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32" idx="2"/>
            <a:endCxn id="137" idx="0"/>
          </p:cNvCxnSpPr>
          <p:nvPr/>
        </p:nvCxnSpPr>
        <p:spPr>
          <a:xfrm>
            <a:off x="6595110" y="3645408"/>
            <a:ext cx="0" cy="862584"/>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37" idx="2"/>
            <a:endCxn id="133" idx="0"/>
          </p:cNvCxnSpPr>
          <p:nvPr/>
        </p:nvCxnSpPr>
        <p:spPr>
          <a:xfrm flipH="1">
            <a:off x="6577179" y="4876800"/>
            <a:ext cx="17931" cy="304800"/>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33" idx="2"/>
            <a:endCxn id="134" idx="0"/>
          </p:cNvCxnSpPr>
          <p:nvPr/>
        </p:nvCxnSpPr>
        <p:spPr>
          <a:xfrm>
            <a:off x="6577179" y="5597236"/>
            <a:ext cx="10311" cy="331124"/>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33" idx="3"/>
            <a:endCxn id="135" idx="1"/>
          </p:cNvCxnSpPr>
          <p:nvPr/>
        </p:nvCxnSpPr>
        <p:spPr>
          <a:xfrm>
            <a:off x="6982158" y="5389418"/>
            <a:ext cx="340662" cy="20782"/>
          </a:xfrm>
          <a:prstGeom prst="straightConnector1">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46"/>
          <p:cNvCxnSpPr>
            <a:stCxn id="304" idx="2"/>
            <a:endCxn id="131" idx="1"/>
          </p:cNvCxnSpPr>
          <p:nvPr/>
        </p:nvCxnSpPr>
        <p:spPr>
          <a:xfrm rot="16200000" flipH="1">
            <a:off x="3217545" y="5747385"/>
            <a:ext cx="152400" cy="1184910"/>
          </a:xfrm>
          <a:prstGeom prst="bentConnector2">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46"/>
          <p:cNvCxnSpPr>
            <a:stCxn id="134" idx="2"/>
            <a:endCxn id="131" idx="3"/>
          </p:cNvCxnSpPr>
          <p:nvPr/>
        </p:nvCxnSpPr>
        <p:spPr>
          <a:xfrm rot="5400000">
            <a:off x="5956935" y="5785485"/>
            <a:ext cx="152400" cy="1108710"/>
          </a:xfrm>
          <a:prstGeom prst="bentConnector2">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46"/>
          <p:cNvCxnSpPr>
            <a:stCxn id="88" idx="1"/>
            <a:endCxn id="92" idx="0"/>
          </p:cNvCxnSpPr>
          <p:nvPr/>
        </p:nvCxnSpPr>
        <p:spPr>
          <a:xfrm rot="10800000" flipV="1">
            <a:off x="1253490" y="2230582"/>
            <a:ext cx="659130" cy="436418"/>
          </a:xfrm>
          <a:prstGeom prst="bentConnector2">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46"/>
          <p:cNvCxnSpPr>
            <a:stCxn id="283" idx="1"/>
            <a:endCxn id="284" idx="0"/>
          </p:cNvCxnSpPr>
          <p:nvPr/>
        </p:nvCxnSpPr>
        <p:spPr>
          <a:xfrm rot="10800000" flipV="1">
            <a:off x="1253490" y="3461004"/>
            <a:ext cx="659130" cy="405384"/>
          </a:xfrm>
          <a:prstGeom prst="bentConnector2">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46"/>
          <p:cNvCxnSpPr>
            <a:stCxn id="135" idx="3"/>
            <a:endCxn id="136" idx="0"/>
          </p:cNvCxnSpPr>
          <p:nvPr/>
        </p:nvCxnSpPr>
        <p:spPr>
          <a:xfrm flipH="1" flipV="1">
            <a:off x="6595110" y="2057400"/>
            <a:ext cx="2327910" cy="3352800"/>
          </a:xfrm>
          <a:prstGeom prst="bentConnector4">
            <a:avLst>
              <a:gd name="adj1" fmla="val -6183"/>
              <a:gd name="adj2" fmla="val 106818"/>
            </a:avLst>
          </a:prstGeom>
          <a:ln w="19050" cmpd="sng">
            <a:solidFill>
              <a:srgbClr val="74ABE5"/>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0706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GUI/UX Designs</a:t>
            </a:r>
            <a:endParaRPr lang="en-US" dirty="0"/>
          </a:p>
        </p:txBody>
      </p:sp>
    </p:spTree>
    <p:extLst>
      <p:ext uri="{BB962C8B-B14F-4D97-AF65-F5344CB8AC3E}">
        <p14:creationId xmlns:p14="http://schemas.microsoft.com/office/powerpoint/2010/main" val="27176253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Transitions</a:t>
            </a:r>
            <a:endParaRPr lang="en-US" dirty="0"/>
          </a:p>
        </p:txBody>
      </p:sp>
    </p:spTree>
    <p:extLst>
      <p:ext uri="{BB962C8B-B14F-4D97-AF65-F5344CB8AC3E}">
        <p14:creationId xmlns:p14="http://schemas.microsoft.com/office/powerpoint/2010/main" val="11310654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1"/>
            <a:ext cx="9144000" cy="685800"/>
          </a:xfrm>
        </p:spPr>
        <p:txBody>
          <a:bodyPr>
            <a:normAutofit/>
          </a:bodyPr>
          <a:lstStyle/>
          <a:p>
            <a:r>
              <a:rPr lang="en-US" sz="3200" dirty="0" smtClean="0"/>
              <a:t>General Screen Transitions</a:t>
            </a:r>
            <a:endParaRPr lang="en-US" sz="3200" dirty="0"/>
          </a:p>
        </p:txBody>
      </p:sp>
      <p:grpSp>
        <p:nvGrpSpPr>
          <p:cNvPr id="9" name="Group 8"/>
          <p:cNvGrpSpPr/>
          <p:nvPr/>
        </p:nvGrpSpPr>
        <p:grpSpPr>
          <a:xfrm>
            <a:off x="1235272" y="1666378"/>
            <a:ext cx="2399030" cy="4258277"/>
            <a:chOff x="3368872" y="1666378"/>
            <a:chExt cx="2399030" cy="4258277"/>
          </a:xfrm>
        </p:grpSpPr>
        <p:pic>
          <p:nvPicPr>
            <p:cNvPr id="3" name="Picture 2" descr="homescree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8872" y="1666378"/>
              <a:ext cx="2399030" cy="4258277"/>
            </a:xfrm>
            <a:prstGeom prst="rect">
              <a:avLst/>
            </a:prstGeom>
            <a:noFill/>
            <a:ln w="19050" cmpd="sng">
              <a:solidFill>
                <a:schemeClr val="tx1"/>
              </a:solidFill>
            </a:ln>
            <a:effectLst>
              <a:outerShdw blurRad="50800" dist="38100" dir="2700000" algn="tl" rotWithShape="0">
                <a:prstClr val="black">
                  <a:alpha val="40000"/>
                </a:prstClr>
              </a:outerShdw>
            </a:effectLst>
          </p:spPr>
        </p:pic>
        <p:cxnSp>
          <p:nvCxnSpPr>
            <p:cNvPr id="5" name="Straight Connector 4"/>
            <p:cNvCxnSpPr/>
            <p:nvPr/>
          </p:nvCxnSpPr>
          <p:spPr>
            <a:xfrm flipV="1">
              <a:off x="4572000" y="2895600"/>
              <a:ext cx="0" cy="129540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114800" y="3505200"/>
              <a:ext cx="990600"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648200" y="1752600"/>
            <a:ext cx="4267201" cy="3693319"/>
          </a:xfrm>
          <a:prstGeom prst="rect">
            <a:avLst/>
          </a:prstGeom>
          <a:noFill/>
        </p:spPr>
        <p:txBody>
          <a:bodyPr wrap="square" rtlCol="0">
            <a:spAutoFit/>
          </a:bodyPr>
          <a:lstStyle/>
          <a:p>
            <a:pPr marL="285750" indent="-285750">
              <a:buFont typeface="Arial"/>
              <a:buChar char="•"/>
            </a:pPr>
            <a:r>
              <a:rPr lang="en-US" dirty="0" smtClean="0"/>
              <a:t>For any screen that is not in the key game flow it should not use the loading screen. </a:t>
            </a:r>
          </a:p>
          <a:p>
            <a:pPr marL="285750" indent="-285750">
              <a:buFont typeface="Arial"/>
              <a:buChar char="•"/>
            </a:pPr>
            <a:r>
              <a:rPr lang="en-US" dirty="0" smtClean="0"/>
              <a:t>Using the crosshairs as a guide any menu screen’s items should fly away from the center point. </a:t>
            </a:r>
          </a:p>
          <a:p>
            <a:pPr marL="285750" indent="-285750">
              <a:buFont typeface="Arial"/>
              <a:buChar char="•"/>
            </a:pPr>
            <a:r>
              <a:rPr lang="en-US" dirty="0" smtClean="0"/>
              <a:t>While moving away from the center point items should increase in size and appear to fly off the screen to the screen edges.</a:t>
            </a:r>
          </a:p>
          <a:p>
            <a:pPr marL="285750" indent="-285750">
              <a:buFont typeface="Arial"/>
              <a:buChar char="•"/>
            </a:pPr>
            <a:r>
              <a:rPr lang="en-US" dirty="0" smtClean="0"/>
              <a:t>New screen items do the same thing, but from small to large and originate from the center point. </a:t>
            </a:r>
            <a:endParaRPr lang="en-US" dirty="0"/>
          </a:p>
        </p:txBody>
      </p:sp>
      <p:cxnSp>
        <p:nvCxnSpPr>
          <p:cNvPr id="12" name="Straight Arrow Connector 11"/>
          <p:cNvCxnSpPr/>
          <p:nvPr/>
        </p:nvCxnSpPr>
        <p:spPr>
          <a:xfrm>
            <a:off x="3200400" y="5105400"/>
            <a:ext cx="685800" cy="1600200"/>
          </a:xfrm>
          <a:prstGeom prst="straightConnector1">
            <a:avLst/>
          </a:prstGeom>
          <a:ln w="76200" cmpd="sng">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914400" y="5105400"/>
            <a:ext cx="762000" cy="1676400"/>
          </a:xfrm>
          <a:prstGeom prst="straightConnector1">
            <a:avLst/>
          </a:prstGeom>
          <a:ln w="76200" cmpd="sng">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1981200" y="5105400"/>
            <a:ext cx="228600" cy="1676400"/>
          </a:xfrm>
          <a:prstGeom prst="straightConnector1">
            <a:avLst/>
          </a:prstGeom>
          <a:ln w="76200" cmpd="sng">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667000" y="5105400"/>
            <a:ext cx="304800" cy="1676400"/>
          </a:xfrm>
          <a:prstGeom prst="straightConnector1">
            <a:avLst/>
          </a:prstGeom>
          <a:ln w="76200" cmpd="sng">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438400" y="4495800"/>
            <a:ext cx="0" cy="2057400"/>
          </a:xfrm>
          <a:prstGeom prst="straightConnector1">
            <a:avLst/>
          </a:prstGeom>
          <a:ln w="76200" cmpd="sng">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2230218" y="3297018"/>
            <a:ext cx="416365" cy="416365"/>
          </a:xfrm>
          <a:prstGeom prst="ellips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2" name="Straight Arrow Connector 31"/>
          <p:cNvCxnSpPr/>
          <p:nvPr/>
        </p:nvCxnSpPr>
        <p:spPr>
          <a:xfrm flipV="1">
            <a:off x="2438400" y="838200"/>
            <a:ext cx="0" cy="1752600"/>
          </a:xfrm>
          <a:prstGeom prst="straightConnector1">
            <a:avLst/>
          </a:prstGeom>
          <a:ln w="76200" cmpd="sng">
            <a:solidFill>
              <a:schemeClr val="accent3"/>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152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1"/>
            <a:ext cx="9144000" cy="685800"/>
          </a:xfrm>
        </p:spPr>
        <p:txBody>
          <a:bodyPr>
            <a:normAutofit/>
          </a:bodyPr>
          <a:lstStyle/>
          <a:p>
            <a:r>
              <a:rPr lang="en-US" sz="3200" dirty="0" smtClean="0"/>
              <a:t>Loading In and Out of Game Screens</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22" y="990600"/>
            <a:ext cx="2902824" cy="5152513"/>
          </a:xfrm>
          <a:prstGeom prst="rect">
            <a:avLst/>
          </a:prstGeom>
          <a:noFill/>
          <a:ln w="38100" cmpd="sng">
            <a:solidFill>
              <a:srgbClr val="BFBFBF"/>
            </a:solidFill>
          </a:ln>
          <a:effectLst>
            <a:outerShdw blurRad="50800" dist="38100" dir="2700000" algn="tl" rotWithShape="0">
              <a:prstClr val="black">
                <a:alpha val="40000"/>
              </a:prstClr>
            </a:outerShdw>
          </a:effectLst>
        </p:spPr>
      </p:pic>
      <p:sp>
        <p:nvSpPr>
          <p:cNvPr id="4" name="TextBox 3"/>
          <p:cNvSpPr txBox="1"/>
          <p:nvPr/>
        </p:nvSpPr>
        <p:spPr>
          <a:xfrm>
            <a:off x="4648200" y="1752600"/>
            <a:ext cx="4267201" cy="2585323"/>
          </a:xfrm>
          <a:prstGeom prst="rect">
            <a:avLst/>
          </a:prstGeom>
          <a:noFill/>
        </p:spPr>
        <p:txBody>
          <a:bodyPr wrap="square" rtlCol="0">
            <a:spAutoFit/>
          </a:bodyPr>
          <a:lstStyle/>
          <a:p>
            <a:pPr marL="285750" indent="-285750">
              <a:buFont typeface="Arial"/>
              <a:buChar char="•"/>
            </a:pPr>
            <a:r>
              <a:rPr lang="en-US" dirty="0" smtClean="0"/>
              <a:t>For all game screens leading into the core game screens, the symbols fly in from the side clockwise and into their spinning motion. (See green dotted line in reference)</a:t>
            </a:r>
          </a:p>
          <a:p>
            <a:pPr marL="285750" indent="-285750">
              <a:buFont typeface="Arial"/>
              <a:buChar char="•"/>
            </a:pPr>
            <a:r>
              <a:rPr lang="en-US" dirty="0" smtClean="0"/>
              <a:t>At the end of the game screens the symbols fly out in the same motion, but to the top, right corner opposite from which direction they originally entered. </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3353895"/>
            <a:ext cx="1802425" cy="3199305"/>
          </a:xfrm>
          <a:prstGeom prst="rect">
            <a:avLst/>
          </a:prstGeom>
          <a:noFill/>
          <a:ln w="38100" cmpd="sng">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9645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1"/>
            <a:ext cx="9144000" cy="685800"/>
          </a:xfrm>
        </p:spPr>
        <p:txBody>
          <a:bodyPr>
            <a:normAutofit/>
          </a:bodyPr>
          <a:lstStyle/>
          <a:p>
            <a:r>
              <a:rPr lang="en-US" sz="3200" dirty="0" smtClean="0"/>
              <a:t>Game Screen Transitions</a:t>
            </a:r>
            <a:endParaRPr lang="en-US" sz="3200"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7575" y="943484"/>
            <a:ext cx="2902825" cy="5152516"/>
          </a:xfrm>
          <a:prstGeom prst="rect">
            <a:avLst/>
          </a:prstGeom>
          <a:noFill/>
          <a:ln w="38100" cmpd="sng">
            <a:solidFill>
              <a:schemeClr val="bg1">
                <a:lumMod val="75000"/>
              </a:schemeClr>
            </a:solidFill>
          </a:ln>
          <a:effectLst>
            <a:outerShdw blurRad="50800" dist="38100" dir="2700000" algn="tl" rotWithShape="0">
              <a:prstClr val="black">
                <a:alpha val="40000"/>
              </a:prstClr>
            </a:outerShdw>
          </a:effectLst>
        </p:spPr>
      </p:pic>
      <p:sp>
        <p:nvSpPr>
          <p:cNvPr id="4" name="TextBox 3"/>
          <p:cNvSpPr txBox="1"/>
          <p:nvPr/>
        </p:nvSpPr>
        <p:spPr>
          <a:xfrm>
            <a:off x="4648200" y="1752600"/>
            <a:ext cx="4267201" cy="3970318"/>
          </a:xfrm>
          <a:prstGeom prst="rect">
            <a:avLst/>
          </a:prstGeom>
          <a:noFill/>
        </p:spPr>
        <p:txBody>
          <a:bodyPr wrap="square" rtlCol="0">
            <a:spAutoFit/>
          </a:bodyPr>
          <a:lstStyle/>
          <a:p>
            <a:pPr marL="285750" indent="-285750">
              <a:buFont typeface="Arial"/>
              <a:buChar char="•"/>
            </a:pPr>
            <a:r>
              <a:rPr lang="en-US" dirty="0" smtClean="0"/>
              <a:t>Through the 1P and 2P game flows, there are break points. At these break points we put the symbols into their “waiting” state. They spin slowly in clockwise position waiting for the next input. </a:t>
            </a:r>
          </a:p>
          <a:p>
            <a:pPr marL="285750" indent="-285750">
              <a:buFont typeface="Arial"/>
              <a:buChar char="•"/>
            </a:pPr>
            <a:r>
              <a:rPr lang="en-US" dirty="0" smtClean="0"/>
              <a:t>Once the user chooses to continue, the symbols become opaque and larger while they spin and stop into their proper position for the main game screen.</a:t>
            </a:r>
          </a:p>
          <a:p>
            <a:pPr marL="285750" indent="-285750">
              <a:buFont typeface="Arial"/>
              <a:buChar char="•"/>
            </a:pPr>
            <a:r>
              <a:rPr lang="en-US" dirty="0" smtClean="0"/>
              <a:t>Starting and stopping clockwise animations should ease in and out to reduce abrupt stops and starts. </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7582" y="3429000"/>
            <a:ext cx="1638568" cy="2908460"/>
          </a:xfrm>
          <a:prstGeom prst="rect">
            <a:avLst/>
          </a:prstGeom>
          <a:noFill/>
          <a:ln w="38100" cmpd="sng">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616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2401"/>
            <a:ext cx="9144000" cy="685800"/>
          </a:xfrm>
        </p:spPr>
        <p:txBody>
          <a:bodyPr>
            <a:normAutofit/>
          </a:bodyPr>
          <a:lstStyle/>
          <a:p>
            <a:r>
              <a:rPr lang="en-US" sz="3200" dirty="0" smtClean="0"/>
              <a:t>Game Play UX</a:t>
            </a:r>
            <a:endParaRPr lang="en-US" sz="3200" dirty="0"/>
          </a:p>
        </p:txBody>
      </p:sp>
      <p:sp>
        <p:nvSpPr>
          <p:cNvPr id="4" name="TextBox 3"/>
          <p:cNvSpPr txBox="1"/>
          <p:nvPr/>
        </p:nvSpPr>
        <p:spPr>
          <a:xfrm>
            <a:off x="4648200" y="1752600"/>
            <a:ext cx="4267201" cy="3693319"/>
          </a:xfrm>
          <a:prstGeom prst="rect">
            <a:avLst/>
          </a:prstGeom>
          <a:noFill/>
        </p:spPr>
        <p:txBody>
          <a:bodyPr wrap="square" rtlCol="0">
            <a:spAutoFit/>
          </a:bodyPr>
          <a:lstStyle/>
          <a:p>
            <a:pPr marL="285750" indent="-285750">
              <a:buFont typeface="Arial"/>
              <a:buChar char="•"/>
            </a:pPr>
            <a:r>
              <a:rPr lang="en-US" dirty="0" smtClean="0"/>
              <a:t>When transitioning between sequences outside the first time, the game does not stop the user flow. There should only be button options (play, next) when the users is successful or fails at the total sequence. </a:t>
            </a:r>
          </a:p>
          <a:p>
            <a:pPr marL="285750" indent="-285750">
              <a:buFont typeface="Arial"/>
              <a:buChar char="•"/>
            </a:pPr>
            <a:r>
              <a:rPr lang="en-US" dirty="0" smtClean="0"/>
              <a:t>If the user response sequence is successful, the glyphs reset to default position (no rotation) for .25s (editable in Unity) then resumes full size to play the next sequence for the user.</a:t>
            </a:r>
          </a:p>
          <a:p>
            <a:pPr marL="285750" indent="-285750">
              <a:buFont typeface="Arial"/>
              <a:buChar char="•"/>
            </a:pPr>
            <a:r>
              <a:rPr lang="en-US" dirty="0" smtClean="0"/>
              <a:t>If sequence is failed at any point, the level fail screen is presented to the user.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 y="1143002"/>
            <a:ext cx="2598420" cy="4612195"/>
          </a:xfrm>
          <a:prstGeom prst="rect">
            <a:avLst/>
          </a:prstGeom>
          <a:noFill/>
          <a:ln w="38100" cmpd="sng">
            <a:solidFill>
              <a:schemeClr val="bg1">
                <a:lumMod val="75000"/>
              </a:schemeClr>
            </a:solidFill>
          </a:ln>
          <a:effectLst>
            <a:outerShdw blurRad="50800" dist="38100" dir="2700000" algn="tl" rotWithShape="0">
              <a:prstClr val="black">
                <a:alpha val="40000"/>
              </a:prstClr>
            </a:outerShdw>
          </a:effectLst>
        </p:spPr>
      </p:pic>
      <p:pic>
        <p:nvPicPr>
          <p:cNvPr id="6" name="Picture 5" descr="gameplay-default-p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921" y="3284165"/>
            <a:ext cx="1802426" cy="3199306"/>
          </a:xfrm>
          <a:prstGeom prst="rect">
            <a:avLst/>
          </a:prstGeom>
          <a:noFill/>
          <a:ln w="38100" cmpd="sng">
            <a:solidFill>
              <a:schemeClr val="bg1">
                <a:lumMod val="75000"/>
              </a:schemeClr>
            </a:solidFill>
          </a:ln>
          <a:effectLst>
            <a:outerShdw blurRad="50800" dist="38100" dir="2700000" algn="tl" rotWithShape="0">
              <a:prstClr val="black">
                <a:alpha val="40000"/>
              </a:prstClr>
            </a:outerShdw>
          </a:effectLst>
        </p:spPr>
      </p:pic>
      <p:sp>
        <p:nvSpPr>
          <p:cNvPr id="7" name="TextBox 6"/>
          <p:cNvSpPr txBox="1"/>
          <p:nvPr/>
        </p:nvSpPr>
        <p:spPr>
          <a:xfrm>
            <a:off x="381000" y="896779"/>
            <a:ext cx="2590800" cy="246221"/>
          </a:xfrm>
          <a:prstGeom prst="rect">
            <a:avLst/>
          </a:prstGeom>
          <a:noFill/>
        </p:spPr>
        <p:txBody>
          <a:bodyPr wrap="square" rtlCol="0">
            <a:spAutoFit/>
          </a:bodyPr>
          <a:lstStyle/>
          <a:p>
            <a:pPr algn="ctr"/>
            <a:r>
              <a:rPr lang="en-US" sz="1000" b="1" dirty="0" smtClean="0"/>
              <a:t>ACTIVE GAME PLAY</a:t>
            </a:r>
            <a:endParaRPr lang="en-US" sz="1000" b="1" dirty="0"/>
          </a:p>
        </p:txBody>
      </p:sp>
      <p:sp>
        <p:nvSpPr>
          <p:cNvPr id="8" name="TextBox 7"/>
          <p:cNvSpPr txBox="1"/>
          <p:nvPr/>
        </p:nvSpPr>
        <p:spPr>
          <a:xfrm>
            <a:off x="2971800" y="2722602"/>
            <a:ext cx="1219200" cy="553998"/>
          </a:xfrm>
          <a:prstGeom prst="rect">
            <a:avLst/>
          </a:prstGeom>
          <a:noFill/>
        </p:spPr>
        <p:txBody>
          <a:bodyPr wrap="square" rtlCol="0">
            <a:spAutoFit/>
          </a:bodyPr>
          <a:lstStyle/>
          <a:p>
            <a:pPr algn="ctr"/>
            <a:r>
              <a:rPr lang="en-US" sz="1000" b="1" dirty="0" smtClean="0"/>
              <a:t>SUCCESSFUL SEQUENCE TRANSITION</a:t>
            </a:r>
            <a:endParaRPr lang="en-US" sz="1000" b="1" dirty="0"/>
          </a:p>
        </p:txBody>
      </p:sp>
    </p:spTree>
    <p:extLst>
      <p:ext uri="{BB962C8B-B14F-4D97-AF65-F5344CB8AC3E}">
        <p14:creationId xmlns:p14="http://schemas.microsoft.com/office/powerpoint/2010/main" val="969206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4365</TotalTime>
  <Words>494</Words>
  <Application>Microsoft Macintosh PowerPoint</Application>
  <PresentationFormat>On-screen Show (4:3)</PresentationFormat>
  <Paragraphs>114</Paragraphs>
  <Slides>9</Slides>
  <Notes>2</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SCREEN FLOW</vt:lpstr>
      <vt:lpstr>1P Flow</vt:lpstr>
      <vt:lpstr>GUI/UX Designs</vt:lpstr>
      <vt:lpstr>Transitions</vt:lpstr>
      <vt:lpstr>General Screen Transitions</vt:lpstr>
      <vt:lpstr>Loading In and Out of Game Screens</vt:lpstr>
      <vt:lpstr>Game Screen Transitions</vt:lpstr>
      <vt:lpstr>Game Play UX</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Battle</dc:title>
  <dc:creator>Gordon Ross</dc:creator>
  <cp:lastModifiedBy>Matthew Zoern</cp:lastModifiedBy>
  <cp:revision>170</cp:revision>
  <cp:lastPrinted>2014-11-28T03:47:05Z</cp:lastPrinted>
  <dcterms:created xsi:type="dcterms:W3CDTF">2006-08-16T00:00:00Z</dcterms:created>
  <dcterms:modified xsi:type="dcterms:W3CDTF">2015-07-01T15:54:26Z</dcterms:modified>
</cp:coreProperties>
</file>